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3"/>
  </p:notesMasterIdLst>
  <p:handoutMasterIdLst>
    <p:handoutMasterId r:id="rId44"/>
  </p:handoutMasterIdLst>
  <p:sldIdLst>
    <p:sldId id="1026" r:id="rId3"/>
    <p:sldId id="1027" r:id="rId4"/>
    <p:sldId id="1285" r:id="rId5"/>
    <p:sldId id="1187" r:id="rId6"/>
    <p:sldId id="1030" r:id="rId7"/>
    <p:sldId id="1001" r:id="rId8"/>
    <p:sldId id="1279" r:id="rId9"/>
    <p:sldId id="1278" r:id="rId10"/>
    <p:sldId id="1280" r:id="rId11"/>
    <p:sldId id="1281" r:id="rId12"/>
    <p:sldId id="1282" r:id="rId13"/>
    <p:sldId id="1256" r:id="rId14"/>
    <p:sldId id="1005" r:id="rId15"/>
    <p:sldId id="1248" r:id="rId16"/>
    <p:sldId id="1247" r:id="rId17"/>
    <p:sldId id="1277" r:id="rId18"/>
    <p:sldId id="1179" r:id="rId19"/>
    <p:sldId id="1009" r:id="rId20"/>
    <p:sldId id="1010" r:id="rId21"/>
    <p:sldId id="1037" r:id="rId22"/>
    <p:sldId id="1283" r:id="rId23"/>
    <p:sldId id="1190" r:id="rId24"/>
    <p:sldId id="1214" r:id="rId25"/>
    <p:sldId id="1286" r:id="rId26"/>
    <p:sldId id="1251" r:id="rId27"/>
    <p:sldId id="1252" r:id="rId28"/>
    <p:sldId id="1260" r:id="rId29"/>
    <p:sldId id="1261" r:id="rId30"/>
    <p:sldId id="1189" r:id="rId31"/>
    <p:sldId id="1193" r:id="rId32"/>
    <p:sldId id="1213" r:id="rId33"/>
    <p:sldId id="1249" r:id="rId34"/>
    <p:sldId id="1250" r:id="rId35"/>
    <p:sldId id="1266" r:id="rId36"/>
    <p:sldId id="1257" r:id="rId37"/>
    <p:sldId id="1175" r:id="rId38"/>
    <p:sldId id="1132" r:id="rId39"/>
    <p:sldId id="1133" r:id="rId40"/>
    <p:sldId id="1210" r:id="rId41"/>
    <p:sldId id="1255" r:id="rId4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91820" autoAdjust="0"/>
  </p:normalViewPr>
  <p:slideViewPr>
    <p:cSldViewPr>
      <p:cViewPr>
        <p:scale>
          <a:sx n="99" d="100"/>
          <a:sy n="99" d="100"/>
        </p:scale>
        <p:origin x="-390" y="-1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106741760"/>
        <c:axId val="106743296"/>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106741760"/>
        <c:axId val="106743296"/>
      </c:lineChart>
      <c:catAx>
        <c:axId val="106741760"/>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106743296"/>
        <c:crosses val="autoZero"/>
        <c:auto val="1"/>
        <c:lblAlgn val="ctr"/>
        <c:lblOffset val="100"/>
        <c:tickLblSkip val="12"/>
        <c:tickMarkSkip val="24"/>
        <c:noMultiLvlLbl val="0"/>
      </c:catAx>
      <c:valAx>
        <c:axId val="106743296"/>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106741760"/>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106809216"/>
        <c:axId val="106819584"/>
      </c:lineChart>
      <c:catAx>
        <c:axId val="10680921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106819584"/>
        <c:crosses val="autoZero"/>
        <c:auto val="1"/>
        <c:lblAlgn val="ctr"/>
        <c:lblOffset val="100"/>
        <c:tickLblSkip val="10"/>
        <c:tickMarkSkip val="1"/>
        <c:noMultiLvlLbl val="0"/>
      </c:catAx>
      <c:valAx>
        <c:axId val="106819584"/>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106809216"/>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08/05/2015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9D3BAC01-EA41-4533-A707-1E2BFE1E816F}" type="slidenum">
              <a:rPr lang="es-ES" smtClean="0"/>
              <a:pPr>
                <a:defRPr/>
              </a:pPr>
              <a:t>32</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39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08/05/2015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08/05/2015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08/05/2015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08/05/2015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08/05/2015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08/05/2015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08/05/2015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08/05/2015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08/05/2015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08/05/2015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08/05/2015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08/05/2015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4.emf"/><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08/05/2015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19  de </a:t>
            </a:r>
            <a:r>
              <a:rPr lang="es-UY" sz="3600" smtClean="0"/>
              <a:t>2015      </a:t>
            </a:r>
            <a:r>
              <a:rPr lang="es-UY" sz="3600" smtClean="0"/>
              <a:t>V2</a:t>
            </a:r>
            <a:br>
              <a:rPr lang="es-UY" sz="360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93" y="1609094"/>
            <a:ext cx="3913187" cy="34258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4963"/>
            <a:ext cx="3951287" cy="34385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6639713" cy="6661178"/>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3/4</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4318"/>
            <a:ext cx="8686800" cy="404354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08/05/2015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dirty="0" smtClean="0"/>
              <a:t>Previsión temperaturas (</a:t>
            </a:r>
            <a:r>
              <a:rPr lang="es-UY" sz="2400" dirty="0" err="1" smtClean="0"/>
              <a:t>Accuweather</a:t>
            </a:r>
            <a:r>
              <a:rPr lang="es-UY" sz="2400" dirty="0" smtClean="0"/>
              <a:t>, viernes)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34075" cy="1703524"/>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5938837" cy="167836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3" y="1287851"/>
            <a:ext cx="3834569" cy="54197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289829"/>
            <a:ext cx="3834568" cy="542727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917" y="1285067"/>
            <a:ext cx="3804375" cy="542727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252" y="1297376"/>
            <a:ext cx="3849665" cy="54197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3" y="1295400"/>
            <a:ext cx="3834569" cy="541217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4675" y="1285067"/>
            <a:ext cx="3834568" cy="542727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3698" y="1287851"/>
            <a:ext cx="3827020" cy="54197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5"/>
                                        </p:tgtEl>
                                        <p:attrNameLst>
                                          <p:attrName>style.visibility</p:attrName>
                                        </p:attrNameLst>
                                      </p:cBhvr>
                                      <p:to>
                                        <p:strVal val="visible"/>
                                      </p:to>
                                    </p:set>
                                    <p:anim calcmode="lin" valueType="num">
                                      <p:cBhvr additive="base">
                                        <p:cTn id="25" dur="500" fill="hold"/>
                                        <p:tgtEl>
                                          <p:spTgt spid="25605"/>
                                        </p:tgtEl>
                                        <p:attrNameLst>
                                          <p:attrName>ppt_x</p:attrName>
                                        </p:attrNameLst>
                                      </p:cBhvr>
                                      <p:tavLst>
                                        <p:tav tm="0">
                                          <p:val>
                                            <p:strVal val="#ppt_x"/>
                                          </p:val>
                                        </p:tav>
                                        <p:tav tm="100000">
                                          <p:val>
                                            <p:strVal val="#ppt_x"/>
                                          </p:val>
                                        </p:tav>
                                      </p:tavLst>
                                    </p:anim>
                                    <p:anim calcmode="lin" valueType="num">
                                      <p:cBhvr additive="base">
                                        <p:cTn id="26"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ppt_x"/>
                                          </p:val>
                                        </p:tav>
                                        <p:tav tm="100000">
                                          <p:val>
                                            <p:strVal val="#ppt_x"/>
                                          </p:val>
                                        </p:tav>
                                      </p:tavLst>
                                    </p:anim>
                                    <p:anim calcmode="lin" valueType="num">
                                      <p:cBhvr additive="base">
                                        <p:cTn id="32"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8"/>
                                        </p:tgtEl>
                                        <p:attrNameLst>
                                          <p:attrName>style.visibility</p:attrName>
                                        </p:attrNameLst>
                                      </p:cBhvr>
                                      <p:to>
                                        <p:strVal val="visible"/>
                                      </p:to>
                                    </p:set>
                                    <p:anim calcmode="lin" valueType="num">
                                      <p:cBhvr additive="base">
                                        <p:cTn id="43" dur="500" fill="hold"/>
                                        <p:tgtEl>
                                          <p:spTgt spid="25608"/>
                                        </p:tgtEl>
                                        <p:attrNameLst>
                                          <p:attrName>ppt_x</p:attrName>
                                        </p:attrNameLst>
                                      </p:cBhvr>
                                      <p:tavLst>
                                        <p:tav tm="0">
                                          <p:val>
                                            <p:strVal val="#ppt_x"/>
                                          </p:val>
                                        </p:tav>
                                        <p:tav tm="100000">
                                          <p:val>
                                            <p:strVal val="#ppt_x"/>
                                          </p:val>
                                        </p:tav>
                                      </p:tavLst>
                                    </p:anim>
                                    <p:anim calcmode="lin" valueType="num">
                                      <p:cBhvr additive="base">
                                        <p:cTn id="44"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5 días INMET y CPTEC</a:t>
            </a:r>
            <a:endParaRPr lang="es-UY" sz="2400" dirty="0"/>
          </a:p>
        </p:txBody>
      </p:sp>
      <p:pic>
        <p:nvPicPr>
          <p:cNvPr id="1229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272357" cy="53467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4232429" cy="53467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dirty="0" smtClean="0"/>
              <a:t>Previsión aportes Salto Grande (Fuente CTM, viernes)</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245431" cy="34290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08/05/2015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2015-19</a:t>
            </a: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2, semanas, luego 3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76.4 m</a:t>
            </a:r>
          </a:p>
          <a:p>
            <a:pPr>
              <a:lnSpc>
                <a:spcPct val="80000"/>
              </a:lnSpc>
            </a:pPr>
            <a:r>
              <a:rPr lang="es-UY" sz="1400" b="1" dirty="0">
                <a:solidFill>
                  <a:schemeClr val="tx1"/>
                </a:solidFill>
              </a:rPr>
              <a:t>Aplica CAR 99 %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620000" cy="464757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08/05/2015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354219" cy="4876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672365"/>
            <a:ext cx="4719638" cy="31464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458200" cy="48785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723900" y="152400"/>
            <a:ext cx="7772400" cy="1143000"/>
          </a:xfrm>
        </p:spPr>
        <p:txBody>
          <a:bodyPr/>
          <a:lstStyle/>
          <a:p>
            <a:r>
              <a:rPr lang="es-UY" sz="4000" dirty="0" smtClean="0"/>
              <a:t>MODELOS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457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vigente</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95400"/>
            <a:ext cx="8246457" cy="505469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5005" y="76200"/>
            <a:ext cx="7772400" cy="685800"/>
          </a:xfrm>
        </p:spPr>
        <p:txBody>
          <a:bodyPr/>
          <a:lstStyle/>
          <a:p>
            <a:r>
              <a:rPr lang="es-UY" dirty="0"/>
              <a:t>Mediano plazo, estacional </a:t>
            </a:r>
            <a:r>
              <a:rPr lang="es-UY" dirty="0" smtClean="0"/>
              <a:t>propuesta</a:t>
            </a:r>
            <a:endParaRPr lang="es-UY"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73971"/>
            <a:ext cx="7843478" cy="525062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85821"/>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smtClean="0"/>
              <a:t>Caso libre</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94738" cy="44157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799"/>
            <a:ext cx="8309548" cy="63087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smtClean="0"/>
              <a:t>Ídem anterior pero con Motores,  PTA y APR forzados</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46" y="1219200"/>
            <a:ext cx="8542338" cy="43383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439753" cy="640757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18/15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indent="-342900" algn="just">
              <a:spcBef>
                <a:spcPts val="600"/>
              </a:spcBef>
              <a:buFontTx/>
              <a:buChar char="•"/>
            </a:pPr>
            <a:endParaRPr lang="es-ES" sz="2000" b="1" dirty="0" smtClean="0">
              <a:solidFill>
                <a:srgbClr val="FF0000"/>
              </a:solidFill>
              <a:latin typeface="Calibri" pitchFamily="34" charset="0"/>
              <a:ea typeface="Times New Roman" pitchFamily="18" charset="0"/>
              <a:cs typeface="Arial" charset="0"/>
            </a:endParaRPr>
          </a:p>
          <a:p>
            <a:pPr marL="342900" indent="-342900" algn="just">
              <a:spcBef>
                <a:spcPts val="600"/>
              </a:spcBef>
              <a:buFontTx/>
              <a:buChar char="•"/>
            </a:pPr>
            <a:r>
              <a:rPr lang="es-ES" sz="2400" dirty="0">
                <a:solidFill>
                  <a:srgbClr val="3333CC"/>
                </a:solidFill>
                <a:latin typeface="Calibri"/>
                <a:ea typeface="Times New Roman"/>
                <a:cs typeface="Arial"/>
              </a:rPr>
              <a:t>El miércoles se entregó el transformador 500/150 de MA5.</a:t>
            </a:r>
          </a:p>
          <a:p>
            <a:pPr marL="342900" indent="-342900" algn="just">
              <a:spcBef>
                <a:spcPts val="600"/>
              </a:spcBef>
              <a:buFontTx/>
              <a:buChar char="•"/>
            </a:pPr>
            <a:r>
              <a:rPr lang="es-ES" sz="2400" dirty="0">
                <a:solidFill>
                  <a:srgbClr val="3333CC"/>
                </a:solidFill>
                <a:latin typeface="Calibri"/>
                <a:ea typeface="Times New Roman"/>
                <a:cs typeface="Arial"/>
              </a:rPr>
              <a:t>El jueves frente a solicitud de CAMMESA se exporto generación hidráulica en modalidad devolución frente a una emergencia del sistema Argentino.</a:t>
            </a:r>
          </a:p>
          <a:p>
            <a:pPr marL="342900" indent="-342900" algn="just">
              <a:spcBef>
                <a:spcPts val="600"/>
              </a:spcBef>
              <a:buFontTx/>
              <a:buChar char="•"/>
            </a:pPr>
            <a:r>
              <a:rPr lang="es-UY" sz="2400" dirty="0">
                <a:solidFill>
                  <a:srgbClr val="3333CC"/>
                </a:solidFill>
                <a:latin typeface="Calibri"/>
                <a:ea typeface="Times New Roman"/>
                <a:cs typeface="Arial"/>
              </a:rPr>
              <a:t>El despacho fue con térmico hasta APR para mantener cota en SG en 34.5 m y río Negro fuera de servicio</a:t>
            </a:r>
            <a:endParaRPr lang="es-UY" sz="2400" dirty="0">
              <a:solidFill>
                <a:srgbClr val="3333CC"/>
              </a:solidFill>
              <a:latin typeface="Calibri"/>
              <a:ea typeface="Times New Roman"/>
              <a:cs typeface="Arial"/>
            </a:endParaRPr>
          </a:p>
          <a:p>
            <a:pPr marL="342900" indent="-342900" algn="just">
              <a:spcBef>
                <a:spcPts val="600"/>
              </a:spcBef>
              <a:buFontTx/>
              <a:buChar char="•"/>
            </a:pPr>
            <a:r>
              <a:rPr lang="es-ES" sz="2400" dirty="0">
                <a:solidFill>
                  <a:srgbClr val="3333CC"/>
                </a:solidFill>
                <a:latin typeface="Calibri"/>
                <a:ea typeface="Times New Roman"/>
                <a:cs typeface="Arial"/>
              </a:rPr>
              <a:t>Durante </a:t>
            </a:r>
            <a:r>
              <a:rPr lang="es-ES" sz="2400" dirty="0">
                <a:solidFill>
                  <a:srgbClr val="3333CC"/>
                </a:solidFill>
                <a:latin typeface="Calibri"/>
                <a:ea typeface="Times New Roman"/>
                <a:cs typeface="Arial"/>
              </a:rPr>
              <a:t>la semana </a:t>
            </a:r>
            <a:r>
              <a:rPr lang="es-ES" sz="2400" dirty="0">
                <a:solidFill>
                  <a:srgbClr val="3333CC"/>
                </a:solidFill>
                <a:latin typeface="Calibri"/>
                <a:ea typeface="Times New Roman"/>
                <a:cs typeface="Arial"/>
              </a:rPr>
              <a:t>se </a:t>
            </a:r>
            <a:r>
              <a:rPr lang="es-ES" sz="2400" dirty="0">
                <a:solidFill>
                  <a:srgbClr val="3333CC"/>
                </a:solidFill>
                <a:latin typeface="Calibri"/>
                <a:ea typeface="Times New Roman"/>
                <a:cs typeface="Arial"/>
              </a:rPr>
              <a:t>produjeron </a:t>
            </a:r>
            <a:r>
              <a:rPr lang="es-ES" sz="2400" dirty="0">
                <a:solidFill>
                  <a:srgbClr val="3333CC"/>
                </a:solidFill>
                <a:latin typeface="Calibri"/>
                <a:ea typeface="Times New Roman"/>
                <a:cs typeface="Arial"/>
              </a:rPr>
              <a:t>precipitaciones en ambas cuencas de interés aunque en la del río Negro no se produjeron aportes. En SG se produjo un aumento cercano a los 1000 m3/s. </a:t>
            </a:r>
          </a:p>
          <a:p>
            <a:pPr marL="342900" indent="-342900" algn="just">
              <a:spcBef>
                <a:spcPts val="600"/>
              </a:spcBef>
              <a:buFontTx/>
              <a:buChar char="•"/>
            </a:pPr>
            <a:r>
              <a:rPr lang="es-ES" sz="2400" dirty="0">
                <a:solidFill>
                  <a:srgbClr val="3333CC"/>
                </a:solidFill>
                <a:latin typeface="Calibri"/>
                <a:ea typeface="Times New Roman"/>
                <a:cs typeface="Arial"/>
              </a:rPr>
              <a:t>La demanda sufrió un aumento brusco de 2GWh diarios debido a algún día de bajas temperaturas aunque a nivel semanal la demanda no creció significativamente.</a:t>
            </a:r>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libre con cota mínima en Palmar 37,3m, sin vertido en Terra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534400" cy="543975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
            <a:ext cx="7067550" cy="627475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7" name="1 Título"/>
          <p:cNvSpPr>
            <a:spLocks noGrp="1"/>
          </p:cNvSpPr>
          <p:nvPr>
            <p:ph type="title"/>
          </p:nvPr>
        </p:nvSpPr>
        <p:spPr>
          <a:xfrm>
            <a:off x="0" y="76200"/>
            <a:ext cx="9144000" cy="762000"/>
          </a:xfrm>
        </p:spPr>
        <p:txBody>
          <a:bodyPr/>
          <a:lstStyle/>
          <a:p>
            <a:r>
              <a:rPr lang="es-UY" sz="2400" dirty="0" smtClean="0"/>
              <a:t>Ídem anterior pero sin rio Negro</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66773"/>
            <a:ext cx="8382000" cy="534261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7123693" cy="63246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dirty="0" smtClean="0"/>
              <a:t>Mensual con PTA a pleno en la primer semana, aportes en SG con 90 % de confianza sin 5° ni 6° de CB</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11124" cy="52591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36</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08/05/2015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36</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19/15: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27650"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685800"/>
            <a:ext cx="6524625" cy="4191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243" y="4114800"/>
            <a:ext cx="2568707" cy="271703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199"/>
            <a:ext cx="7543800" cy="527510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239000" cy="550346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Perspectivas para la semana próxima N° 19/15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lvl="0" indent="-342900" algn="just">
              <a:spcBef>
                <a:spcPts val="600"/>
              </a:spcBef>
              <a:buFontTx/>
              <a:buChar char="•"/>
            </a:pPr>
            <a:r>
              <a:rPr lang="es-ES" sz="2400" dirty="0">
                <a:solidFill>
                  <a:srgbClr val="3333CC"/>
                </a:solidFill>
                <a:latin typeface="Calibri"/>
                <a:ea typeface="Times New Roman"/>
                <a:cs typeface="Arial"/>
              </a:rPr>
              <a:t>Existen </a:t>
            </a:r>
            <a:r>
              <a:rPr lang="es-ES" sz="2400" dirty="0">
                <a:solidFill>
                  <a:srgbClr val="3333CC"/>
                </a:solidFill>
                <a:latin typeface="Calibri"/>
                <a:ea typeface="Times New Roman"/>
                <a:cs typeface="Arial"/>
              </a:rPr>
              <a:t>lluvias previstas para el </a:t>
            </a:r>
            <a:r>
              <a:rPr lang="es-ES" sz="2400" dirty="0">
                <a:solidFill>
                  <a:srgbClr val="3333CC"/>
                </a:solidFill>
                <a:latin typeface="Calibri"/>
                <a:ea typeface="Times New Roman"/>
                <a:cs typeface="Arial"/>
              </a:rPr>
              <a:t>domingo y lunes en la cuenca alta de Salto Grande. Los mismos han ido variando de cantidad y localización durante la semana.</a:t>
            </a:r>
          </a:p>
          <a:p>
            <a:pPr marL="342900" lvl="0" indent="-342900" algn="just">
              <a:spcBef>
                <a:spcPts val="600"/>
              </a:spcBef>
              <a:buFontTx/>
              <a:buChar char="•"/>
            </a:pPr>
            <a:r>
              <a:rPr lang="es-ES" sz="2400" dirty="0">
                <a:solidFill>
                  <a:srgbClr val="3333CC"/>
                </a:solidFill>
                <a:latin typeface="Calibri"/>
                <a:ea typeface="Times New Roman"/>
                <a:cs typeface="Arial"/>
              </a:rPr>
              <a:t>No existen pronósticos de precipitaciones para el río Negro por 15 días adicionales.</a:t>
            </a:r>
          </a:p>
          <a:p>
            <a:pPr marL="342900" lvl="0" indent="-342900" algn="just">
              <a:spcBef>
                <a:spcPts val="600"/>
              </a:spcBef>
              <a:buFontTx/>
              <a:buChar char="•"/>
            </a:pPr>
            <a:r>
              <a:rPr lang="es-ES" sz="2400" dirty="0">
                <a:solidFill>
                  <a:srgbClr val="3333CC"/>
                </a:solidFill>
                <a:latin typeface="Calibri"/>
                <a:ea typeface="Times New Roman"/>
                <a:cs typeface="Arial"/>
              </a:rPr>
              <a:t>Las temperaturas previstas para la semana entrante son levemente inferiores que las producidas en la presente semana.</a:t>
            </a:r>
            <a:endParaRPr lang="es-ES" sz="2400" dirty="0">
              <a:solidFill>
                <a:srgbClr val="3333CC"/>
              </a:solidFill>
              <a:latin typeface="Calibri"/>
              <a:ea typeface="Times New Roman"/>
              <a:cs typeface="Arial"/>
            </a:endParaRPr>
          </a:p>
          <a:p>
            <a:pPr marL="342900" indent="-342900" algn="just">
              <a:spcBef>
                <a:spcPts val="600"/>
              </a:spcBef>
              <a:buFontTx/>
              <a:buChar char="•"/>
            </a:pPr>
            <a:endParaRPr lang="es-ES" sz="2400" dirty="0">
              <a:solidFill>
                <a:srgbClr val="3333CC"/>
              </a:solidFill>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Título"/>
          <p:cNvSpPr>
            <a:spLocks noGrp="1"/>
          </p:cNvSpPr>
          <p:nvPr>
            <p:ph type="title"/>
          </p:nvPr>
        </p:nvSpPr>
        <p:spPr>
          <a:xfrm>
            <a:off x="-117475" y="215900"/>
            <a:ext cx="8686800" cy="1143000"/>
          </a:xfrm>
        </p:spPr>
        <p:txBody>
          <a:bodyPr/>
          <a:lstStyle/>
          <a:p>
            <a:r>
              <a:rPr lang="es-UY" smtClean="0"/>
              <a:t>Programa de principales trabajos en la red</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56358" cy="2286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(jueves)</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838200"/>
            <a:ext cx="8763000" cy="5029200"/>
          </a:xfrm>
        </p:spPr>
        <p:txBody>
          <a:bodyPr/>
          <a:lstStyle/>
          <a:p>
            <a:pPr lvl="0" algn="just">
              <a:spcBef>
                <a:spcPts val="600"/>
              </a:spcBef>
              <a:spcAft>
                <a:spcPts val="0"/>
              </a:spcAft>
            </a:pPr>
            <a:r>
              <a:rPr lang="es-ES" sz="2400" dirty="0">
                <a:solidFill>
                  <a:srgbClr val="3333CC"/>
                </a:solidFill>
                <a:latin typeface="Calibri"/>
                <a:ea typeface="Times New Roman"/>
                <a:cs typeface="Arial"/>
              </a:rPr>
              <a:t>Cabe destacar que al no utilizar la central Terra no se podrá recuperar la cota de Palmar salvo por aportes propios, vista la situación de escurrimientos se mantendrá la cota en Palmar.</a:t>
            </a:r>
            <a:endParaRPr lang="es-UY" sz="2400" dirty="0">
              <a:solidFill>
                <a:srgbClr val="3333CC"/>
              </a:solidFill>
              <a:latin typeface="Arial"/>
              <a:ea typeface="Times New Roman"/>
              <a:cs typeface="Times New Roman"/>
            </a:endParaRPr>
          </a:p>
          <a:p>
            <a:pPr lvl="0" algn="just">
              <a:spcBef>
                <a:spcPts val="600"/>
              </a:spcBef>
              <a:spcAft>
                <a:spcPts val="0"/>
              </a:spcAft>
            </a:pPr>
            <a:r>
              <a:rPr lang="es-ES" sz="2400" dirty="0">
                <a:solidFill>
                  <a:srgbClr val="3333CC"/>
                </a:solidFill>
                <a:latin typeface="Calibri"/>
                <a:ea typeface="Times New Roman"/>
                <a:cs typeface="Arial"/>
              </a:rPr>
              <a:t>En vista que de lo antes expuesto se propone el siguiente despacho :</a:t>
            </a:r>
            <a:endParaRPr lang="es-UY" sz="24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Auto despachados. </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Motores de Central Batlle a pleno</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Generación distribuida </a:t>
            </a:r>
            <a:r>
              <a:rPr lang="es-ES" sz="2000" dirty="0" err="1">
                <a:solidFill>
                  <a:srgbClr val="3333CC"/>
                </a:solidFill>
                <a:latin typeface="Calibri"/>
                <a:ea typeface="Times New Roman"/>
                <a:cs typeface="Arial"/>
              </a:rPr>
              <a:t>convocable</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PTA a pleno</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APR para cotas de Palmar y Salto </a:t>
            </a:r>
            <a:r>
              <a:rPr lang="es-ES" sz="2000" dirty="0" smtClean="0">
                <a:solidFill>
                  <a:srgbClr val="3333CC"/>
                </a:solidFill>
                <a:latin typeface="Calibri"/>
                <a:ea typeface="Times New Roman"/>
                <a:cs typeface="Arial"/>
              </a:rPr>
              <a:t>Grande</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Palmar hasta pleno con cota objetivo </a:t>
            </a:r>
            <a:r>
              <a:rPr lang="es-ES" sz="2000" dirty="0" smtClean="0">
                <a:solidFill>
                  <a:srgbClr val="3333CC"/>
                </a:solidFill>
                <a:latin typeface="Calibri"/>
                <a:ea typeface="Times New Roman"/>
                <a:cs typeface="Arial"/>
              </a:rPr>
              <a:t>39.1 </a:t>
            </a:r>
            <a:r>
              <a:rPr lang="es-ES" sz="2000" dirty="0">
                <a:solidFill>
                  <a:srgbClr val="3333CC"/>
                </a:solidFill>
                <a:latin typeface="Calibri"/>
                <a:ea typeface="Times New Roman"/>
                <a:cs typeface="Arial"/>
              </a:rPr>
              <a:t>m.</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Salto hasta pleno para cota </a:t>
            </a:r>
            <a:r>
              <a:rPr lang="es-ES" sz="2000" dirty="0" smtClean="0">
                <a:solidFill>
                  <a:srgbClr val="3333CC"/>
                </a:solidFill>
                <a:latin typeface="Calibri"/>
                <a:ea typeface="Times New Roman"/>
                <a:cs typeface="Arial"/>
              </a:rPr>
              <a:t>34.1 </a:t>
            </a:r>
            <a:r>
              <a:rPr lang="es-ES" sz="2000" dirty="0">
                <a:solidFill>
                  <a:srgbClr val="3333CC"/>
                </a:solidFill>
                <a:latin typeface="Calibri"/>
                <a:ea typeface="Times New Roman"/>
                <a:cs typeface="Arial"/>
              </a:rPr>
              <a:t>m.</a:t>
            </a:r>
            <a:endParaRPr lang="es-UY" sz="2000" dirty="0">
              <a:solidFill>
                <a:srgbClr val="3333CC"/>
              </a:solidFill>
              <a:latin typeface="Arial"/>
              <a:ea typeface="Times New Roman"/>
              <a:cs typeface="Times New Roman"/>
            </a:endParaRPr>
          </a:p>
          <a:p>
            <a:pPr lvl="1" algn="just">
              <a:spcBef>
                <a:spcPts val="600"/>
              </a:spcBef>
              <a:buFont typeface="Calibri" pitchFamily="34" charset="0"/>
              <a:buChar char="•"/>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08/05/2015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0" y="228600"/>
            <a:ext cx="9144000" cy="685800"/>
          </a:xfrm>
        </p:spPr>
        <p:txBody>
          <a:bodyPr/>
          <a:lstStyle/>
          <a:p>
            <a:r>
              <a:rPr lang="es-ES" sz="2000" dirty="0"/>
              <a:t>Datos globales semanales  (viernes) </a:t>
            </a:r>
            <a:r>
              <a:rPr lang="es-ES" sz="2800" dirty="0" smtClean="0"/>
              <a:t/>
            </a:r>
            <a:br>
              <a:rPr lang="es-ES" sz="2800" dirty="0" smtClean="0"/>
            </a:br>
            <a:endParaRPr lang="es-UY"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1"/>
            <a:ext cx="8534400" cy="270925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52450" y="15875"/>
            <a:ext cx="8305800" cy="533400"/>
          </a:xfrm>
        </p:spPr>
        <p:txBody>
          <a:bodyPr/>
          <a:lstStyle/>
          <a:p>
            <a:r>
              <a:rPr lang="es-UY" sz="2400" dirty="0" smtClean="0"/>
              <a:t>Datos globales semanales  (viernes)</a:t>
            </a:r>
            <a:r>
              <a:rPr lang="es-ES" sz="2400" dirty="0"/>
              <a:t> Comparación previsto-ejecutado suministro de la demanda </a:t>
            </a:r>
            <a:br>
              <a:rPr lang="es-ES" sz="2400" dirty="0"/>
            </a:br>
            <a:endParaRPr lang="es-UY"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5824"/>
            <a:ext cx="4470322" cy="59023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15084"/>
            <a:ext cx="2209800" cy="5867174"/>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Llamada rectangular"/>
          <p:cNvSpPr/>
          <p:nvPr/>
        </p:nvSpPr>
        <p:spPr bwMode="auto">
          <a:xfrm>
            <a:off x="7696200" y="2133600"/>
            <a:ext cx="1219200" cy="381000"/>
          </a:xfrm>
          <a:prstGeom prst="wedgeRectCallout">
            <a:avLst>
              <a:gd name="adj1" fmla="val -76173"/>
              <a:gd name="adj2" fmla="val -40024"/>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000" b="1" i="0" u="none" strike="noStrike" cap="none" normalizeH="0" baseline="0" dirty="0" smtClean="0">
                <a:ln>
                  <a:noFill/>
                </a:ln>
                <a:solidFill>
                  <a:schemeClr val="tx1"/>
                </a:solidFill>
                <a:effectLst/>
                <a:latin typeface="Arial" charset="0"/>
              </a:rPr>
              <a:t>Despacho por seguridad</a:t>
            </a:r>
          </a:p>
        </p:txBody>
      </p:sp>
      <p:sp>
        <p:nvSpPr>
          <p:cNvPr id="7" name="6 Llamada rectangular"/>
          <p:cNvSpPr/>
          <p:nvPr/>
        </p:nvSpPr>
        <p:spPr bwMode="auto">
          <a:xfrm>
            <a:off x="7696200" y="4876800"/>
            <a:ext cx="1371600" cy="685800"/>
          </a:xfrm>
          <a:prstGeom prst="wedgeRectCallout">
            <a:avLst>
              <a:gd name="adj1" fmla="val -75105"/>
              <a:gd name="adj2" fmla="val 55842"/>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900" b="1" dirty="0" smtClean="0">
                <a:solidFill>
                  <a:schemeClr val="tx1"/>
                </a:solidFill>
              </a:rPr>
              <a:t>Palmar por control de Tensión y Terra y </a:t>
            </a:r>
            <a:r>
              <a:rPr lang="es-UY" sz="900" b="1" dirty="0" err="1" smtClean="0">
                <a:solidFill>
                  <a:schemeClr val="tx1"/>
                </a:solidFill>
              </a:rPr>
              <a:t>Bay</a:t>
            </a:r>
            <a:r>
              <a:rPr lang="es-UY" sz="900" b="1" dirty="0" smtClean="0">
                <a:solidFill>
                  <a:schemeClr val="tx1"/>
                </a:solidFill>
              </a:rPr>
              <a:t> pro seguridad</a:t>
            </a:r>
            <a:endParaRPr kumimoji="0" lang="es-UY" sz="9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94" y="1447800"/>
            <a:ext cx="8181976" cy="3977679"/>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161793</TotalTime>
  <Words>570</Words>
  <Application>Microsoft Office PowerPoint</Application>
  <PresentationFormat>Presentación en pantalla (4:3)</PresentationFormat>
  <Paragraphs>89</Paragraphs>
  <Slides>40</Slides>
  <Notes>6</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Presentación en blanco</vt:lpstr>
      <vt:lpstr>Diseño personalizado</vt:lpstr>
      <vt:lpstr>Resultados de la semana en curso  y  programación de la semana 19  de 2015      V2   </vt:lpstr>
      <vt:lpstr>Resultados de la semana en curso: Comentarios generales</vt:lpstr>
      <vt:lpstr>Resumen semana actual N° 18/15</vt:lpstr>
      <vt:lpstr>Perspectivas para la semana próxima N° 19/15</vt:lpstr>
      <vt:lpstr>DESPACHO PROPUESTO (jueves) </vt:lpstr>
      <vt:lpstr>Resultados de la semana en curso: Comparación ejecutado-programado .  </vt:lpstr>
      <vt:lpstr>Datos globales semanales  (viernes)  </vt:lpstr>
      <vt:lpstr>Datos globales semanales  (viernes) Comparación previsto-ejecutado suministro de la demanda  </vt:lpstr>
      <vt:lpstr>Evolución de la demanda</vt:lpstr>
      <vt:lpstr>COMPARATIVO DE APORTES DE CENTRALES HIDRAULICAS SALTO GRANDE</vt:lpstr>
      <vt:lpstr>RIO NEGRO</vt:lpstr>
      <vt:lpstr>Previsión de generación eólica en base de datos del viernes 3/4</vt:lpstr>
      <vt:lpstr>Semana próxima</vt:lpstr>
      <vt:lpstr>Previsión temperaturas (Accuweather, viernes)</vt:lpstr>
      <vt:lpstr>Precipitaciones previstas para los próximos días, Fuente CPTEC (VIERNES)</vt:lpstr>
      <vt:lpstr>Acumulados precipitaciones 5 días INMET y CPTEC</vt:lpstr>
      <vt:lpstr>Previsión aportes Salto Grande (Fuente CTM, viernes)</vt:lpstr>
      <vt:lpstr>Programación semanal 2015-19 </vt:lpstr>
      <vt:lpstr>Clase hidrológica, calculada con aportes sin lluvias previstas</vt:lpstr>
      <vt:lpstr>COSTO GENERACIÓN TÉRMICA</vt:lpstr>
      <vt:lpstr>PREVISIÓN DE MANTENIMIENTOS</vt:lpstr>
      <vt:lpstr>MODELOS</vt:lpstr>
      <vt:lpstr>Mediano plazo, estacional vigente</vt:lpstr>
      <vt:lpstr>Mediano plazo, estacional propuesta</vt:lpstr>
      <vt:lpstr>Caso libre</vt:lpstr>
      <vt:lpstr>Presentación de PowerPoint</vt:lpstr>
      <vt:lpstr>Ídem anterior pero con Motores,  PTA y APR forzados</vt:lpstr>
      <vt:lpstr>Presentación de PowerPoint</vt:lpstr>
      <vt:lpstr>SIMSEE</vt:lpstr>
      <vt:lpstr>Caso libre con cota mínima en Palmar 37,3m, sin vertido en Terra </vt:lpstr>
      <vt:lpstr>Presentación de PowerPoint</vt:lpstr>
      <vt:lpstr>Ídem anterior pero sin rio Negro</vt:lpstr>
      <vt:lpstr>Presentación de PowerPoint</vt:lpstr>
      <vt:lpstr>MENSUAL</vt:lpstr>
      <vt:lpstr>Mensual con PTA a pleno en la primer semana, aportes en SG con 90 % de confianza sin 5° ni 6° de CB</vt:lpstr>
      <vt:lpstr>Programa de generación de la semana 19/15:  </vt:lpstr>
      <vt:lpstr>Programa semanal (jueves)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3179</cp:revision>
  <dcterms:created xsi:type="dcterms:W3CDTF">2010-01-29T12:03:38Z</dcterms:created>
  <dcterms:modified xsi:type="dcterms:W3CDTF">2015-05-08T16:30:45Z</dcterms:modified>
</cp:coreProperties>
</file>