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7"/>
  </p:notesMasterIdLst>
  <p:handoutMasterIdLst>
    <p:handoutMasterId r:id="rId38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32" r:id="rId26"/>
    <p:sldId id="1433" r:id="rId27"/>
    <p:sldId id="1340" r:id="rId28"/>
    <p:sldId id="1427" r:id="rId29"/>
    <p:sldId id="1428" r:id="rId30"/>
    <p:sldId id="1429" r:id="rId31"/>
    <p:sldId id="1175" r:id="rId32"/>
    <p:sldId id="1133" r:id="rId33"/>
    <p:sldId id="1353" r:id="rId34"/>
    <p:sldId id="1354" r:id="rId35"/>
    <p:sldId id="1348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84114" autoAdjust="0"/>
  </p:normalViewPr>
  <p:slideViewPr>
    <p:cSldViewPr>
      <p:cViewPr>
        <p:scale>
          <a:sx n="125" d="100"/>
          <a:sy n="125" d="100"/>
        </p:scale>
        <p:origin x="-1572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23/09/2016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23/09/2016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</a:t>
            </a:r>
            <a:r>
              <a:rPr lang="es-UY" sz="3600" dirty="0" smtClean="0"/>
              <a:t>de </a:t>
            </a:r>
            <a:r>
              <a:rPr lang="es-UY" sz="3600" dirty="0" smtClean="0"/>
              <a:t>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 40 de </a:t>
            </a:r>
            <a:r>
              <a:rPr lang="es-UY" sz="3600" dirty="0" smtClean="0"/>
              <a:t>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6160" cy="42672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4666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4666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6484612" cy="650557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</a:t>
            </a:r>
            <a:r>
              <a:rPr lang="es-UY" sz="2400" dirty="0" smtClean="0"/>
              <a:t>jueves</a:t>
            </a:r>
            <a:r>
              <a:rPr lang="es-UY" sz="2400" dirty="0" smtClean="0"/>
              <a:t>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1619"/>
            <a:ext cx="7696200" cy="439782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29/09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88769" cy="20574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888769" cy="202564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23/08 </a:t>
            </a:r>
            <a:r>
              <a:rPr lang="es-UY" sz="2400" dirty="0" smtClean="0"/>
              <a:t>(viernes)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95400"/>
            <a:ext cx="8839199" cy="202388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05200"/>
            <a:ext cx="8845549" cy="202517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1447800"/>
            <a:ext cx="5338763" cy="512286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19150"/>
            <a:ext cx="4572000" cy="238005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viernes)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57275"/>
            <a:ext cx="4787900" cy="47434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7275"/>
            <a:ext cx="4767263" cy="4757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7275"/>
            <a:ext cx="4759325" cy="4757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4418"/>
            <a:ext cx="4759325" cy="47434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4893"/>
            <a:ext cx="4767263" cy="476567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2038"/>
            <a:ext cx="4781550" cy="4757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50131"/>
            <a:ext cx="4759325" cy="4757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</a:t>
            </a:r>
            <a:r>
              <a:rPr lang="es-UY" sz="2400" dirty="0" smtClean="0">
                <a:latin typeface="Tahoma"/>
              </a:rPr>
              <a:t>viernes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79337" cy="48101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88862" cy="48006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2016-40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7696200" cy="399899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14235"/>
            <a:ext cx="4024313" cy="275382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34375" cy="50696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1111" cy="47597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542681" cy="62118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>
                <a:solidFill>
                  <a:schemeClr val="tx1"/>
                </a:solidFill>
              </a:rPr>
              <a:t>Corto plazo, </a:t>
            </a:r>
            <a:r>
              <a:rPr lang="es-UY" sz="2400" dirty="0" err="1" smtClean="0">
                <a:solidFill>
                  <a:schemeClr val="tx1"/>
                </a:solidFill>
              </a:rPr>
              <a:t>SimSEE</a:t>
            </a:r>
            <a:r>
              <a:rPr lang="es-UY" sz="2400" dirty="0" smtClean="0">
                <a:solidFill>
                  <a:schemeClr val="tx1"/>
                </a:solidFill>
              </a:rPr>
              <a:t> libre, en MP  ajuste de vertido en Terra según DC</a:t>
            </a:r>
            <a:endParaRPr lang="es-UY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54620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219950" cy="64100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Ídem anterior con </a:t>
            </a:r>
            <a:r>
              <a:rPr lang="es-UY" dirty="0" smtClean="0"/>
              <a:t>Terra a pleno</a:t>
            </a: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5955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656227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39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despacho durante la semana ha sido con los generadores auto despachados y recursos hidráulicos no necesitándose térmico para el suministro de picos de potencia.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Durante el fin de semana se generó a pleno con el Río Negro y cerró la demanda Salto Grande. 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A partir del día miércoles se reprogramo la semana, comenzando a tener valor el agua y despachándose Palmar y Salto antes que Bonete para mantener la  cota de esta central en un valor superior a 79.90m.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Durante el fin de semana se cerraron vertederos en todas las centrales del Río Negro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están realizando trabajos de trasmisión en PTA que indisponen la central menos en los picos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están realizando tareas de mantenimiento en el banco 5 de CTM.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Retorno de mantenimiento la unidad 1 de </a:t>
            </a:r>
            <a:r>
              <a:rPr lang="es-ES" sz="2000" dirty="0" err="1"/>
              <a:t>Baygorria</a:t>
            </a:r>
            <a:endParaRPr lang="es-UY" sz="2000" dirty="0"/>
          </a:p>
          <a:p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40/16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1"/>
            <a:ext cx="6095999" cy="436572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97" y="4038600"/>
            <a:ext cx="2729004" cy="270033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58138" cy="509622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153275" cy="543829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762000"/>
            <a:ext cx="9059461" cy="57912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40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86400"/>
          </a:xfrm>
        </p:spPr>
        <p:txBody>
          <a:bodyPr/>
          <a:lstStyle/>
          <a:p>
            <a:r>
              <a:rPr lang="es-ES" sz="2400" dirty="0"/>
              <a:t>A la fecha hay algún pronóstico de precipitaciones para la cuenca inmediata de Salto y para las cuencas del Río Negro. </a:t>
            </a:r>
            <a:endParaRPr lang="es-UY" sz="2400" dirty="0"/>
          </a:p>
          <a:p>
            <a:r>
              <a:rPr lang="es-ES" sz="2400" dirty="0"/>
              <a:t>Se prevé una demanda para la semana del orden de 199 </a:t>
            </a:r>
            <a:r>
              <a:rPr lang="es-ES" sz="2400" dirty="0" err="1"/>
              <a:t>GWh</a:t>
            </a:r>
            <a:r>
              <a:rPr lang="es-ES" sz="2400" dirty="0"/>
              <a:t> </a:t>
            </a:r>
            <a:endParaRPr lang="es-UY" sz="2400" dirty="0"/>
          </a:p>
          <a:p>
            <a:r>
              <a:rPr lang="es-ES" sz="2400" dirty="0"/>
              <a:t>Se prevé una semana con una generación eólica alta (del orden de los 82 </a:t>
            </a:r>
            <a:r>
              <a:rPr lang="es-ES" sz="2400" dirty="0" err="1"/>
              <a:t>GWh</a:t>
            </a:r>
            <a:r>
              <a:rPr lang="es-ES" sz="2400" dirty="0"/>
              <a:t>, </a:t>
            </a:r>
            <a:r>
              <a:rPr lang="es-ES" sz="2400" dirty="0" err="1"/>
              <a:t>aprox</a:t>
            </a:r>
            <a:r>
              <a:rPr lang="es-ES" sz="2400" dirty="0"/>
              <a:t> 50% del factor de disponibilidad).</a:t>
            </a:r>
            <a:endParaRPr lang="es-UY" sz="2400" dirty="0"/>
          </a:p>
          <a:p>
            <a:r>
              <a:rPr lang="es-ES" sz="2400" dirty="0"/>
              <a:t>Continúa la indisponibilidad de la central PTA hasta el día martes, se mantiene la condición de entrega de la misma  para el pico de potencia.</a:t>
            </a:r>
            <a:endParaRPr lang="es-UY" sz="2400" dirty="0"/>
          </a:p>
          <a:p>
            <a:endParaRPr lang="es-E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2484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r>
              <a:rPr lang="es-ES" sz="2000" dirty="0"/>
              <a:t>Todas las corridas son con aportes sin lluvia.</a:t>
            </a:r>
            <a:endParaRPr lang="es-UY" sz="2000" dirty="0"/>
          </a:p>
          <a:p>
            <a:pPr marL="0" indent="0">
              <a:buNone/>
            </a:pPr>
            <a:r>
              <a:rPr lang="es-ES" sz="2000" b="1" dirty="0"/>
              <a:t>CPC:</a:t>
            </a:r>
            <a:endParaRPr lang="es-UY" sz="2000" dirty="0"/>
          </a:p>
          <a:p>
            <a:r>
              <a:rPr lang="es-ES" sz="2000" dirty="0"/>
              <a:t>El modelo libre genera con Bonete a pleno y encuentra un equilibrio entre Salto y Palmar dejando las cotas de estos lagos en 34.88 y 39.64 respectivamente.</a:t>
            </a:r>
            <a:endParaRPr lang="es-UY" sz="2000" dirty="0"/>
          </a:p>
          <a:p>
            <a:pPr marL="0" indent="0">
              <a:buNone/>
            </a:pPr>
            <a:r>
              <a:rPr lang="es-ES" sz="2000" b="1" dirty="0"/>
              <a:t>SIMSEE:</a:t>
            </a:r>
            <a:endParaRPr lang="es-UY" sz="2000" dirty="0"/>
          </a:p>
          <a:p>
            <a:r>
              <a:rPr lang="es-ES" sz="2000" dirty="0"/>
              <a:t>El modelo libre encuentra un equilibrio entre todas las centrales dejando las cotas de los lagos de Salto Bonete y Palmar en 34.71, 79.79 y 37.31 respectivamente.</a:t>
            </a:r>
            <a:endParaRPr lang="es-UY" sz="2000" dirty="0"/>
          </a:p>
          <a:p>
            <a:r>
              <a:rPr lang="es-ES" sz="2000" dirty="0"/>
              <a:t>Una corrida con bonete forzada obtiene un resultado con un costo total menor y deja las cotas de Salto y Palmar en 35.22 y 39.27 respectivamente.</a:t>
            </a:r>
            <a:endParaRPr lang="es-UY" sz="2000" dirty="0"/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vista de que los pronósticos indican precipitaciones para las cuencas inmediata de Salto y de Palmar y viendo que los 37.30m que obtiene SIMSEE en el caso libre en Palmar degradan el rendimiento de esta central, el despacho propuesto es el siguiente:</a:t>
            </a:r>
            <a:endParaRPr lang="es-UY" dirty="0"/>
          </a:p>
          <a:p>
            <a:pPr lvl="0"/>
            <a:r>
              <a:rPr lang="es-ES" dirty="0"/>
              <a:t>Auto despachados. </a:t>
            </a:r>
            <a:endParaRPr lang="es-UY" dirty="0"/>
          </a:p>
          <a:p>
            <a:pPr lvl="0"/>
            <a:r>
              <a:rPr lang="es-ES" dirty="0"/>
              <a:t>Palmar y Salto para cotas de 38.00 y 34.50 respectivamente.</a:t>
            </a:r>
            <a:endParaRPr lang="es-UY" dirty="0"/>
          </a:p>
          <a:p>
            <a:pPr lvl="0"/>
            <a:r>
              <a:rPr lang="es-ES" dirty="0"/>
              <a:t>Bonete cerrando la demanda para cotas anteriores.</a:t>
            </a:r>
            <a:endParaRPr lang="es-UY" dirty="0"/>
          </a:p>
          <a:p>
            <a:pPr lvl="0"/>
            <a:r>
              <a:rPr lang="es-ES" dirty="0"/>
              <a:t>Térmico de ser necesario por potencia en los picos.</a:t>
            </a:r>
            <a:endParaRPr lang="es-UY" dirty="0"/>
          </a:p>
          <a:p>
            <a:pPr lvl="0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23/09/2016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14" y="4179094"/>
            <a:ext cx="2574986" cy="25479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6277622" cy="4495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7724"/>
            <a:ext cx="4268693" cy="578167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28674"/>
            <a:ext cx="2188221" cy="580072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361893</TotalTime>
  <Words>597</Words>
  <Application>Microsoft Office PowerPoint</Application>
  <PresentationFormat>Presentación en pantalla (4:3)</PresentationFormat>
  <Paragraphs>78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Presentación en blanco</vt:lpstr>
      <vt:lpstr>Diseño personalizado</vt:lpstr>
      <vt:lpstr>Resultados de la semana en curso  y  programación de la semana  40 de 2016      V1    </vt:lpstr>
      <vt:lpstr>Resultados de la semana en curso: Comentarios generales</vt:lpstr>
      <vt:lpstr>Resumen semana actual N° 39</vt:lpstr>
      <vt:lpstr>Perspectivas para la semana 40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Semana próxima</vt:lpstr>
      <vt:lpstr>Previsiones de generación eólica fecha 29/09 (jueves)</vt:lpstr>
      <vt:lpstr>Previsiones de generación eólica fecha 23/08 (viernes)</vt:lpstr>
      <vt:lpstr>Presentación de PowerPoint</vt:lpstr>
      <vt:lpstr>Presentación de PowerPoint</vt:lpstr>
      <vt:lpstr>Previsión precipitaciones acumuladas INMET y CPTEC (viernes)</vt:lpstr>
      <vt:lpstr>Programación semanal 2016-40 </vt:lpstr>
      <vt:lpstr>COSTO GENERACIÓN TÉRMICA</vt:lpstr>
      <vt:lpstr>MODELOS</vt:lpstr>
      <vt:lpstr>Mediano plazo, OPERGEN</vt:lpstr>
      <vt:lpstr>Presentación de PowerPoint</vt:lpstr>
      <vt:lpstr>Presentación de PowerPoint</vt:lpstr>
      <vt:lpstr>Corto plazo, SimSEE libre, en MP  ajuste de vertido en Terra según DC</vt:lpstr>
      <vt:lpstr>Presentación de PowerPoint</vt:lpstr>
      <vt:lpstr>Ídem anterior con Terra a pleno</vt:lpstr>
      <vt:lpstr>Presentación de PowerPoint</vt:lpstr>
      <vt:lpstr>Programa de generación de la semana 40/16: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4172</cp:revision>
  <dcterms:created xsi:type="dcterms:W3CDTF">2010-01-29T12:03:38Z</dcterms:created>
  <dcterms:modified xsi:type="dcterms:W3CDTF">2016-09-30T12:42:08Z</dcterms:modified>
</cp:coreProperties>
</file>